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</p:sldIdLst>
  <p:sldSz cy="5143500" cx="9144000"/>
  <p:notesSz cx="6858000" cy="9144000"/>
  <p:embeddedFontLst>
    <p:embeddedFont>
      <p:font typeface="Tahoma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7E8E0C6-F2E3-4486-88DE-0AFD3568C3CC}">
  <a:tblStyle styleId="{47E8E0C6-F2E3-4486-88DE-0AFD3568C3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Tahoma-regular.fntdata"/><Relationship Id="rId25" Type="http://schemas.openxmlformats.org/officeDocument/2006/relationships/slide" Target="slides/slide18.xml"/><Relationship Id="rId27" Type="http://schemas.openxmlformats.org/officeDocument/2006/relationships/font" Target="fonts/Tahoma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1e6ecb218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f1e6ecb218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f1e6ecb218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1e6ecc0b9_2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gf1e6ecc0b9_2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f1e6ecc0b9_2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1e6ecc0b9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f1e6ecc0b9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f1e6ecc0b9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1e6ecc0b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f1e6ecc0b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173" name="Google Shape;173;gf1e6ecc0b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8f75be34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f8f75be34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184" name="Google Shape;184;gf8f75be34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f8f75be3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f8f75be3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8f75be34b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f8f75be34b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214" name="Google Shape;214;gf8f75be34b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9193e35a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f9193e35a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223" name="Google Shape;223;gf9193e35ae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1e6ecc0b9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gf1e6ecc0b9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f1e6ecc0b9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f1e6ecb218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gf1e6ecb218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f1e6ecb218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1e6ecb218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f1e6ecb218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f1e6ecb218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1e6ecb218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f1e6ecb218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f1e6ecb218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1e6ecc0b9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f1e6ecc0b9_2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f1e6ecc0b9_2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1e6ecc0b9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f1e6ecc0b9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>
                <a:solidFill>
                  <a:schemeClr val="dk1"/>
                </a:solidFill>
              </a:rPr>
              <a:t>Then, Gaussian Mixture Regression (GMR) was used to retrieve a generalized version of the trajectories either in joint space (characterized by a set of postures changing through time) [3], or in task space (characterized by the 3D Cartesian position of the hand relative to the objects in the scene) [2]</a:t>
            </a:r>
            <a:endParaRPr/>
          </a:p>
        </p:txBody>
      </p:sp>
      <p:sp>
        <p:nvSpPr>
          <p:cNvPr id="108" name="Google Shape;108;gf1e6ecc0b9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1e6ecc0b9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f1e6ecc0b9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f1e6ecc0b9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1d60cc0c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f1d60cc0c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f1d60cc0c5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f1e6ecc0b9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gf1e6ecc0b9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f1e6ecc0b9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f1e6ecc0b9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f1e6ecc0b9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f1e6ecc0b9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802192" y="617247"/>
            <a:ext cx="72654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7200"/>
              <a:buFont typeface="Arial"/>
              <a:buNone/>
              <a:defRPr sz="7200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802192" y="3203297"/>
            <a:ext cx="70674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763106" y="205979"/>
            <a:ext cx="7106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763106" y="205979"/>
            <a:ext cx="7106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A6D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00A6D6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A6D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TU_P5#white.eps" id="53" name="Google Shape;5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0264" y="4581184"/>
            <a:ext cx="1368883" cy="6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/>
        </p:nvSpPr>
        <p:spPr>
          <a:xfrm>
            <a:off x="6651560" y="4815702"/>
            <a:ext cx="2316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sv" sz="1000" u="none" cap="none" strike="noStrike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A6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0"/>
            <a:ext cx="1576500" cy="51489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U_P5#white.eps"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264" y="4389330"/>
            <a:ext cx="1368884" cy="8432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hyperlink" Target="http://drive.google.com/file/d/1j9lM_trWmubJrNp7MgFxwO4MDZIZVbdc/view" TargetMode="External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1580490" y="1920087"/>
            <a:ext cx="756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sv" sz="2800">
                <a:solidFill>
                  <a:schemeClr val="dk1"/>
                </a:solidFill>
              </a:rPr>
              <a:t>Imitation Learning for Skill Transfer in Human-Robot Teleoperation</a:t>
            </a:r>
            <a:endParaRPr/>
          </a:p>
        </p:txBody>
      </p:sp>
      <p:sp>
        <p:nvSpPr>
          <p:cNvPr id="70" name="Google Shape;70;p17"/>
          <p:cNvSpPr txBox="1"/>
          <p:nvPr/>
        </p:nvSpPr>
        <p:spPr>
          <a:xfrm>
            <a:off x="1722381" y="664921"/>
            <a:ext cx="72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2800">
                <a:solidFill>
                  <a:schemeClr val="dk1"/>
                </a:solidFill>
              </a:rPr>
              <a:t>CS4320TU</a:t>
            </a:r>
            <a:r>
              <a:rPr b="1" i="0" lang="sv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sv" sz="2800">
                <a:solidFill>
                  <a:schemeClr val="dk1"/>
                </a:solidFill>
              </a:rPr>
              <a:t>Applied AI Project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7"/>
          <p:cNvSpPr txBox="1"/>
          <p:nvPr/>
        </p:nvSpPr>
        <p:spPr>
          <a:xfrm>
            <a:off x="6845925" y="3231100"/>
            <a:ext cx="2244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sv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b="1" lang="sv" sz="1300">
                <a:solidFill>
                  <a:schemeClr val="dk1"/>
                </a:solidFill>
              </a:rPr>
              <a:t>Member:</a:t>
            </a:r>
            <a:r>
              <a:rPr b="1" i="0" lang="sv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Marco Schouten  </a:t>
            </a:r>
            <a:r>
              <a:rPr b="0" i="0" lang="sv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(5352908)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sv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Chenghao Xu      (5266068)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300">
                <a:solidFill>
                  <a:schemeClr val="dk1"/>
                </a:solidFill>
              </a:rPr>
              <a:t>Supervisor: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R Venkatesha Prasad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Vineet Gokhale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Ashutosh Simha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 txBox="1"/>
          <p:nvPr/>
        </p:nvSpPr>
        <p:spPr>
          <a:xfrm>
            <a:off x="0" y="1559900"/>
            <a:ext cx="160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59" name="Google Shape;159;p26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Conceptual Description (3)</a:t>
            </a:r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025" y="1510087"/>
            <a:ext cx="2722875" cy="27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2179275" y="1621550"/>
            <a:ext cx="31749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700"/>
              <a:t>Given new input, the model can retrieve the most likely trajectory.</a:t>
            </a:r>
            <a:br>
              <a:rPr lang="sv" sz="1700"/>
            </a:br>
            <a:br>
              <a:rPr lang="sv" sz="1700"/>
            </a:br>
            <a:r>
              <a:rPr lang="sv" sz="1700"/>
              <a:t>(first by projecting the reference frames to the global frame, than computing the product of Gaussians to retrieve the </a:t>
            </a:r>
            <a:r>
              <a:rPr i="1" lang="sv" sz="1700"/>
              <a:t>gold</a:t>
            </a:r>
            <a:r>
              <a:rPr lang="sv" sz="1700"/>
              <a:t> trajectory</a:t>
            </a:r>
            <a:endParaRPr sz="170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68" name="Google Shape;168;p27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Approach Design summary</a:t>
            </a:r>
            <a:endParaRPr/>
          </a:p>
        </p:txBody>
      </p:sp>
      <p:pic>
        <p:nvPicPr>
          <p:cNvPr id="169" name="Google Shape;1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013" y="1249475"/>
            <a:ext cx="6725675" cy="34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76" name="Google Shape;176;p28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Current Progress</a:t>
            </a:r>
            <a:endParaRPr/>
          </a:p>
        </p:txBody>
      </p:sp>
      <p:sp>
        <p:nvSpPr>
          <p:cNvPr id="177" name="Google Shape;177;p28"/>
          <p:cNvSpPr txBox="1"/>
          <p:nvPr>
            <p:ph idx="4294967295" type="body"/>
          </p:nvPr>
        </p:nvSpPr>
        <p:spPr>
          <a:xfrm>
            <a:off x="192555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697" y="482025"/>
            <a:ext cx="2265103" cy="21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8"/>
          <p:cNvSpPr txBox="1"/>
          <p:nvPr/>
        </p:nvSpPr>
        <p:spPr>
          <a:xfrm>
            <a:off x="1990800" y="1106300"/>
            <a:ext cx="3952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sv" sz="2200"/>
              <a:t>The GMM model</a:t>
            </a:r>
            <a:br>
              <a:rPr lang="sv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sv" sz="2200"/>
              <a:t>Expectation </a:t>
            </a:r>
            <a:r>
              <a:rPr lang="sv" sz="2200"/>
              <a:t>Maximization</a:t>
            </a:r>
            <a:r>
              <a:rPr lang="sv" sz="2200"/>
              <a:t> algorithm</a:t>
            </a:r>
            <a:br>
              <a:rPr lang="sv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sv" sz="2200"/>
              <a:t>tested on a 2D space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sv" sz="2200"/>
              <a:t>Gesture detection on Kinect</a:t>
            </a:r>
            <a:endParaRPr sz="2200"/>
          </a:p>
        </p:txBody>
      </p:sp>
      <p:pic>
        <p:nvPicPr>
          <p:cNvPr id="180" name="Google Shape;180;p28" title="20211001_113855_Tri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249" y="2753075"/>
            <a:ext cx="2770000" cy="21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87" name="Google Shape;187;p29"/>
          <p:cNvSpPr txBox="1"/>
          <p:nvPr>
            <p:ph idx="4294967295" type="body"/>
          </p:nvPr>
        </p:nvSpPr>
        <p:spPr>
          <a:xfrm>
            <a:off x="192555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675" y="1133575"/>
            <a:ext cx="4937733" cy="3703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1679750" y="1863750"/>
            <a:ext cx="24906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sv" sz="2000"/>
              <a:t>Regressor model</a:t>
            </a:r>
            <a:br>
              <a:rPr lang="sv" sz="2000"/>
            </a:br>
            <a:br>
              <a:rPr lang="sv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sv" sz="2000"/>
              <a:t>Retrieved Trajectory (red)</a:t>
            </a:r>
            <a:endParaRPr sz="2300"/>
          </a:p>
        </p:txBody>
      </p:sp>
      <p:sp>
        <p:nvSpPr>
          <p:cNvPr id="190" name="Google Shape;190;p29"/>
          <p:cNvSpPr txBox="1"/>
          <p:nvPr/>
        </p:nvSpPr>
        <p:spPr>
          <a:xfrm>
            <a:off x="4055675" y="1888275"/>
            <a:ext cx="66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</a:t>
            </a:r>
            <a:endParaRPr/>
          </a:p>
        </p:txBody>
      </p:sp>
      <p:sp>
        <p:nvSpPr>
          <p:cNvPr id="191" name="Google Shape;191;p29"/>
          <p:cNvSpPr txBox="1"/>
          <p:nvPr/>
        </p:nvSpPr>
        <p:spPr>
          <a:xfrm>
            <a:off x="4008225" y="2785125"/>
            <a:ext cx="66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y</a:t>
            </a:r>
            <a:endParaRPr/>
          </a:p>
        </p:txBody>
      </p:sp>
      <p:sp>
        <p:nvSpPr>
          <p:cNvPr id="192" name="Google Shape;192;p29"/>
          <p:cNvSpPr txBox="1"/>
          <p:nvPr/>
        </p:nvSpPr>
        <p:spPr>
          <a:xfrm>
            <a:off x="4055675" y="3915550"/>
            <a:ext cx="667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z</a:t>
            </a:r>
            <a:endParaRPr/>
          </a:p>
        </p:txBody>
      </p:sp>
      <p:sp>
        <p:nvSpPr>
          <p:cNvPr id="193" name="Google Shape;193;p29"/>
          <p:cNvSpPr txBox="1"/>
          <p:nvPr/>
        </p:nvSpPr>
        <p:spPr>
          <a:xfrm>
            <a:off x="5664800" y="4691700"/>
            <a:ext cx="144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150" y="455825"/>
            <a:ext cx="365760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150" y="636013"/>
            <a:ext cx="3519449" cy="212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4425" y="2992929"/>
            <a:ext cx="3041041" cy="199817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7067675" y="2849275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</a:t>
            </a:r>
            <a:endParaRPr/>
          </a:p>
        </p:txBody>
      </p:sp>
      <p:sp>
        <p:nvSpPr>
          <p:cNvPr id="202" name="Google Shape;202;p30"/>
          <p:cNvSpPr txBox="1"/>
          <p:nvPr/>
        </p:nvSpPr>
        <p:spPr>
          <a:xfrm>
            <a:off x="5310675" y="742275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5310675" y="1199475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y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5158275" y="1656675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v_x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158275" y="2190075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v_y</a:t>
            </a:r>
            <a:endParaRPr/>
          </a:p>
        </p:txBody>
      </p:sp>
      <p:sp>
        <p:nvSpPr>
          <p:cNvPr id="206" name="Google Shape;206;p30"/>
          <p:cNvSpPr txBox="1"/>
          <p:nvPr/>
        </p:nvSpPr>
        <p:spPr>
          <a:xfrm>
            <a:off x="3431450" y="4802500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</a:t>
            </a:r>
            <a:endParaRPr/>
          </a:p>
        </p:txBody>
      </p:sp>
      <p:sp>
        <p:nvSpPr>
          <p:cNvPr id="207" name="Google Shape;207;p30"/>
          <p:cNvSpPr txBox="1"/>
          <p:nvPr/>
        </p:nvSpPr>
        <p:spPr>
          <a:xfrm>
            <a:off x="1699150" y="3644975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y</a:t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3521750" y="2571750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1585150" y="970875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</a:t>
            </a:r>
            <a:endParaRPr/>
          </a:p>
        </p:txBody>
      </p:sp>
      <p:sp>
        <p:nvSpPr>
          <p:cNvPr id="210" name="Google Shape;210;p30"/>
          <p:cNvSpPr txBox="1"/>
          <p:nvPr/>
        </p:nvSpPr>
        <p:spPr>
          <a:xfrm>
            <a:off x="1585150" y="1809075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17" name="Google Shape;217;p31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Problems</a:t>
            </a:r>
            <a:endParaRPr/>
          </a:p>
        </p:txBody>
      </p:sp>
      <p:sp>
        <p:nvSpPr>
          <p:cNvPr id="218" name="Google Shape;218;p31"/>
          <p:cNvSpPr txBox="1"/>
          <p:nvPr>
            <p:ph idx="4294967295" type="body"/>
          </p:nvPr>
        </p:nvSpPr>
        <p:spPr>
          <a:xfrm>
            <a:off x="197610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219" name="Google Shape;219;p31"/>
          <p:cNvSpPr txBox="1"/>
          <p:nvPr/>
        </p:nvSpPr>
        <p:spPr>
          <a:xfrm>
            <a:off x="2537000" y="1459650"/>
            <a:ext cx="46221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sv"/>
              <a:t>Difficult to initialize</a:t>
            </a:r>
            <a:br>
              <a:rPr lang="sv"/>
            </a:br>
            <a:r>
              <a:rPr lang="sv"/>
              <a:t>Have been trying with GridSearch to find the hyperparameter ( n_components )</a:t>
            </a:r>
            <a:br>
              <a:rPr lang="sv"/>
            </a:br>
            <a:r>
              <a:rPr lang="sv"/>
              <a:t>- Kmeans</a:t>
            </a:r>
            <a:br>
              <a:rPr lang="sv"/>
            </a:br>
            <a:r>
              <a:rPr lang="sv"/>
              <a:t>- Bayesian?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sv"/>
              <a:t>limited generalization</a:t>
            </a:r>
            <a:r>
              <a:rPr lang="sv"/>
              <a:t> with more complicated trajectories</a:t>
            </a:r>
            <a:br>
              <a:rPr lang="sv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26" name="Google Shape;226;p32"/>
          <p:cNvSpPr txBox="1"/>
          <p:nvPr>
            <p:ph idx="4294967295" type="body"/>
          </p:nvPr>
        </p:nvSpPr>
        <p:spPr>
          <a:xfrm>
            <a:off x="197610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pic>
        <p:nvPicPr>
          <p:cNvPr id="227" name="Google Shape;22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295"/>
            <a:ext cx="9144000" cy="499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/>
        </p:nvSpPr>
        <p:spPr>
          <a:xfrm>
            <a:off x="0" y="1559900"/>
            <a:ext cx="1609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</a:t>
            </a:r>
            <a:r>
              <a:rPr lang="sv" sz="900">
                <a:solidFill>
                  <a:schemeClr val="lt1"/>
                </a:solidFill>
              </a:rPr>
              <a:t>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lt1"/>
                </a:solidFill>
              </a:rPr>
              <a:t>· Future Plan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34" name="Google Shape;234;p33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Future Plan</a:t>
            </a:r>
            <a:endParaRPr/>
          </a:p>
        </p:txBody>
      </p:sp>
      <p:sp>
        <p:nvSpPr>
          <p:cNvPr id="235" name="Google Shape;235;p33"/>
          <p:cNvSpPr txBox="1"/>
          <p:nvPr/>
        </p:nvSpPr>
        <p:spPr>
          <a:xfrm>
            <a:off x="2026650" y="1288975"/>
            <a:ext cx="6574800" cy="31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solidFill>
                  <a:schemeClr val="dk1"/>
                </a:solidFill>
                <a:highlight>
                  <a:schemeClr val="lt1"/>
                </a:highlight>
              </a:rPr>
              <a:t>Solution is a two-fold</a:t>
            </a:r>
            <a:br>
              <a:rPr lang="sv" sz="18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sv" sz="1800">
                <a:solidFill>
                  <a:schemeClr val="dk1"/>
                </a:solidFill>
                <a:highlight>
                  <a:schemeClr val="lt1"/>
                </a:highlight>
              </a:rPr>
              <a:t>(A) </a:t>
            </a:r>
            <a:r>
              <a:rPr i="1" lang="sv" sz="1800">
                <a:solidFill>
                  <a:schemeClr val="dk1"/>
                </a:solidFill>
                <a:highlight>
                  <a:schemeClr val="lt1"/>
                </a:highlight>
              </a:rPr>
              <a:t>smart </a:t>
            </a:r>
            <a:r>
              <a:rPr lang="sv" sz="1800">
                <a:solidFill>
                  <a:schemeClr val="dk1"/>
                </a:solidFill>
                <a:highlight>
                  <a:schemeClr val="lt1"/>
                </a:highlight>
              </a:rPr>
              <a:t>encoding of trajectories </a:t>
            </a:r>
            <a:br>
              <a:rPr b="1" lang="sv" sz="1800" u="sng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sv" sz="1800" u="sng">
                <a:solidFill>
                  <a:schemeClr val="dk1"/>
                </a:solidFill>
                <a:highlight>
                  <a:schemeClr val="lt1"/>
                </a:highlight>
              </a:rPr>
              <a:t>add velocity, acceleration</a:t>
            </a:r>
            <a:endParaRPr b="1" sz="1800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b="1" lang="sv" sz="1800" u="sng">
                <a:solidFill>
                  <a:schemeClr val="dk1"/>
                </a:solidFill>
                <a:highlight>
                  <a:schemeClr val="lt1"/>
                </a:highlight>
              </a:rPr>
              <a:t>alternative representations</a:t>
            </a:r>
            <a:br>
              <a:rPr b="1" lang="sv" sz="1800" u="sng">
                <a:solidFill>
                  <a:schemeClr val="dk1"/>
                </a:solidFill>
                <a:highlight>
                  <a:schemeClr val="lt1"/>
                </a:highlight>
              </a:rPr>
            </a:br>
            <a:br>
              <a:rPr b="1" lang="sv" sz="1800" u="sng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b="1" sz="1800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lang="sv" sz="1800">
                <a:solidFill>
                  <a:schemeClr val="dk1"/>
                </a:solidFill>
                <a:highlight>
                  <a:schemeClr val="lt1"/>
                </a:highlight>
              </a:rPr>
              <a:t>(B) probabilistic model to generate trajectory</a:t>
            </a:r>
            <a:br>
              <a:rPr lang="sv" sz="18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sv" sz="1800" u="sng">
                <a:solidFill>
                  <a:schemeClr val="dk1"/>
                </a:solidFill>
                <a:highlight>
                  <a:schemeClr val="lt1"/>
                </a:highlight>
              </a:rPr>
              <a:t>investigating different initialization approaches</a:t>
            </a:r>
            <a:br>
              <a:rPr b="1" lang="sv" sz="1800" u="sng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b="1" lang="sv" sz="1800" u="sng">
                <a:solidFill>
                  <a:schemeClr val="dk1"/>
                </a:solidFill>
                <a:highlight>
                  <a:schemeClr val="lt1"/>
                </a:highlight>
              </a:rPr>
              <a:t>Bayesian model that incorporate priors</a:t>
            </a:r>
            <a:endParaRPr b="1" u="sng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1" name="Google Shape;241;p34"/>
          <p:cNvGraphicFramePr/>
          <p:nvPr/>
        </p:nvGraphicFramePr>
        <p:xfrm>
          <a:off x="2543900" y="22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{47E8E0C6-F2E3-4486-88DE-0AFD3568C3CC}</a:tableStyleId>
              </a:tblPr>
              <a:tblGrid>
                <a:gridCol w="1173450"/>
                <a:gridCol w="4580450"/>
              </a:tblGrid>
              <a:tr h="63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500"/>
                        <a:t>Week 3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Install the coppeliaSim platform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Search for relevant literature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Write down the goal of the project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71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4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Complete searching for literature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AI concept design for the project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Pick up Kinect, learn how Kinect works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6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5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Initiate decision for AI model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Start learning how to collect data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Pick up the initial kinematic data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84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6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Accomplish</a:t>
                      </a:r>
                      <a:r>
                        <a:rPr lang="sv" sz="1100">
                          <a:solidFill>
                            <a:schemeClr val="dk1"/>
                          </a:solidFill>
                        </a:rPr>
                        <a:t> dimension reduction and Gaussian model, and plot the data in the feature space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Prepare for the mid-term presentation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Generate fake data of human arm action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7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Learn GMR for the reproduction and segmentation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Accomplish the GMR coding part to regenerate trajectory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Realize the Kinect human action record and angle reflection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8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Improve the model design and tune hyperparameters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Work on performance evaluation and establish of action library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9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Summary and evaluate the result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Finish</a:t>
                      </a:r>
                      <a:r>
                        <a:rPr lang="sv" sz="1100">
                          <a:solidFill>
                            <a:schemeClr val="dk1"/>
                          </a:solidFill>
                        </a:rPr>
                        <a:t> the project report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242" name="Google Shape;242;p34"/>
          <p:cNvSpPr txBox="1"/>
          <p:nvPr/>
        </p:nvSpPr>
        <p:spPr>
          <a:xfrm>
            <a:off x="0" y="1559900"/>
            <a:ext cx="1609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</a:t>
            </a:r>
            <a:r>
              <a:rPr lang="sv" sz="900">
                <a:solidFill>
                  <a:schemeClr val="lt1"/>
                </a:solidFill>
              </a:rPr>
              <a:t>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lt1"/>
                </a:solidFill>
              </a:rPr>
              <a:t>· Future Plan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/>
        </p:nvSpPr>
        <p:spPr>
          <a:xfrm>
            <a:off x="0" y="1559900"/>
            <a:ext cx="1609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lt1"/>
                </a:solidFill>
              </a:rPr>
              <a:t>· Project Background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</a:t>
            </a:r>
            <a:r>
              <a:rPr lang="sv" sz="900">
                <a:solidFill>
                  <a:schemeClr val="lt1"/>
                </a:solidFill>
              </a:rPr>
              <a:t>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800" y="301225"/>
            <a:ext cx="2492401" cy="20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/>
        </p:nvSpPr>
        <p:spPr>
          <a:xfrm>
            <a:off x="1761575" y="385050"/>
            <a:ext cx="33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2000">
                <a:solidFill>
                  <a:schemeClr val="dk1"/>
                </a:solidFill>
              </a:rPr>
              <a:t>Project Background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5831775" y="2341100"/>
            <a:ext cx="27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800"/>
              <a:t>Fig 1.  the Surgery Performed by Da Vinci Robot</a:t>
            </a:r>
            <a:endParaRPr b="1" sz="800"/>
          </a:p>
        </p:txBody>
      </p:sp>
      <p:sp>
        <p:nvSpPr>
          <p:cNvPr id="82" name="Google Shape;82;p18"/>
          <p:cNvSpPr txBox="1"/>
          <p:nvPr/>
        </p:nvSpPr>
        <p:spPr>
          <a:xfrm>
            <a:off x="1729575" y="1311300"/>
            <a:ext cx="4198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With the rapid development of 5G technology，teleoperation could perform remote control to operate the robot at a remote distance. Meanwhile, Users expect that the robot can perform similar actions as </a:t>
            </a:r>
            <a:r>
              <a:rPr lang="sv" sz="1300"/>
              <a:t>precisely</a:t>
            </a:r>
            <a:r>
              <a:rPr lang="sv" sz="1300"/>
              <a:t> as human.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300"/>
              <a:t>Applications: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Service Robot; Biped Robot; Surgery Robot;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300"/>
              <a:t>Main Problem:</a:t>
            </a:r>
            <a:endParaRPr b="1" sz="13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sv" sz="1300"/>
              <a:t>Transmission time delay</a:t>
            </a:r>
            <a:endParaRPr sz="13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sv" sz="1300">
                <a:solidFill>
                  <a:schemeClr val="dk1"/>
                </a:solidFill>
              </a:rPr>
              <a:t>Transmission data size</a:t>
            </a:r>
            <a:endParaRPr sz="1300"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025" y="2686500"/>
            <a:ext cx="2691703" cy="19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5831775" y="4627100"/>
            <a:ext cx="27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800"/>
              <a:t>Fig 2.  Imitation Learning for Human-robot Interaction</a:t>
            </a:r>
            <a:endParaRPr b="1" sz="80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0" y="1559900"/>
            <a:ext cx="1609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lt1"/>
                </a:solidFill>
              </a:rPr>
              <a:t>· Project Goal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</a:t>
            </a:r>
            <a:r>
              <a:rPr lang="sv" sz="900">
                <a:solidFill>
                  <a:schemeClr val="lt1"/>
                </a:solidFill>
              </a:rPr>
              <a:t>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5974575" y="2839150"/>
            <a:ext cx="27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800"/>
              <a:t>Fig 3.  example for 6-</a:t>
            </a:r>
            <a:r>
              <a:rPr b="1" lang="sv" sz="800"/>
              <a:t>axis</a:t>
            </a:r>
            <a:r>
              <a:rPr b="1" lang="sv" sz="800"/>
              <a:t> </a:t>
            </a:r>
            <a:r>
              <a:rPr b="1" lang="sv" sz="800"/>
              <a:t>Industrial Robot</a:t>
            </a:r>
            <a:endParaRPr b="1" sz="800"/>
          </a:p>
        </p:txBody>
      </p:sp>
      <p:sp>
        <p:nvSpPr>
          <p:cNvPr id="92" name="Google Shape;92;p19"/>
          <p:cNvSpPr txBox="1"/>
          <p:nvPr/>
        </p:nvSpPr>
        <p:spPr>
          <a:xfrm>
            <a:off x="1958175" y="1158900"/>
            <a:ext cx="3447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As for the various human action, develop an AI model to learn the specific trajectories of human arm, then regenerate the similar trajectories by robot using minimal representation inputs.</a:t>
            </a:r>
            <a:endParaRPr sz="1300"/>
          </a:p>
        </p:txBody>
      </p:sp>
      <p:sp>
        <p:nvSpPr>
          <p:cNvPr id="93" name="Google Shape;93;p19"/>
          <p:cNvSpPr txBox="1"/>
          <p:nvPr/>
        </p:nvSpPr>
        <p:spPr>
          <a:xfrm>
            <a:off x="1761575" y="385050"/>
            <a:ext cx="33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2000">
                <a:solidFill>
                  <a:schemeClr val="dk1"/>
                </a:solidFill>
              </a:rPr>
              <a:t>Project Goal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850" y="461550"/>
            <a:ext cx="2534201" cy="24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6024175" y="3282900"/>
            <a:ext cx="312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Control interval: 1 ms = 0.001 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Number of control input: 6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Reproduce the trajectory in the past 1 s: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          6000 float number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sv" sz="1300"/>
              <a:t>force data &amp; torque data </a:t>
            </a:r>
            <a:endParaRPr sz="1300"/>
          </a:p>
        </p:txBody>
      </p:sp>
      <p:sp>
        <p:nvSpPr>
          <p:cNvPr id="96" name="Google Shape;96;p19"/>
          <p:cNvSpPr txBox="1"/>
          <p:nvPr/>
        </p:nvSpPr>
        <p:spPr>
          <a:xfrm>
            <a:off x="1532975" y="2731175"/>
            <a:ext cx="4567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sv" sz="1300">
                <a:solidFill>
                  <a:schemeClr val="dk1"/>
                </a:solidFill>
              </a:rPr>
              <a:t>Kinect Camera records human actions</a:t>
            </a:r>
            <a:endParaRPr sz="13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sv" sz="1300">
                <a:solidFill>
                  <a:schemeClr val="dk1"/>
                </a:solidFill>
              </a:rPr>
              <a:t>Model the input angle data encoder in joint space</a:t>
            </a:r>
            <a:endParaRPr sz="13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sv" sz="1300">
                <a:solidFill>
                  <a:schemeClr val="dk1"/>
                </a:solidFill>
              </a:rPr>
              <a:t>Model the robot trajectory decoder in cartesian space</a:t>
            </a:r>
            <a:endParaRPr sz="13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sv" sz="1300">
                <a:solidFill>
                  <a:schemeClr val="dk1"/>
                </a:solidFill>
              </a:rPr>
              <a:t>Develop the trajectory comparison metric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0" y="1559900"/>
            <a:ext cx="1609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3" name="Google Shape;103;p20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Approach Design</a:t>
            </a:r>
            <a:endParaRPr/>
          </a:p>
        </p:txBody>
      </p:sp>
      <p:sp>
        <p:nvSpPr>
          <p:cNvPr id="104" name="Google Shape;104;p20"/>
          <p:cNvSpPr txBox="1"/>
          <p:nvPr>
            <p:ph idx="4294967295" type="body"/>
          </p:nvPr>
        </p:nvSpPr>
        <p:spPr>
          <a:xfrm>
            <a:off x="2174300" y="1309725"/>
            <a:ext cx="6919500" cy="3194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highlight>
                  <a:schemeClr val="lt1"/>
                </a:highlight>
              </a:rPr>
              <a:t>Solution is a two-fold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sv" sz="1800">
                <a:highlight>
                  <a:schemeClr val="lt1"/>
                </a:highlight>
              </a:rPr>
              <a:t>(A) </a:t>
            </a:r>
            <a:r>
              <a:rPr i="1" lang="sv" sz="1800">
                <a:highlight>
                  <a:schemeClr val="lt1"/>
                </a:highlight>
              </a:rPr>
              <a:t>compact </a:t>
            </a:r>
            <a:r>
              <a:rPr lang="sv" sz="1800">
                <a:highlight>
                  <a:schemeClr val="lt1"/>
                </a:highlight>
              </a:rPr>
              <a:t>encoding to represent trajectory</a:t>
            </a:r>
            <a:br>
              <a:rPr lang="sv" sz="1800">
                <a:highlight>
                  <a:schemeClr val="lt1"/>
                </a:highlight>
              </a:rPr>
            </a:br>
            <a:br>
              <a:rPr lang="sv" sz="1800">
                <a:highlight>
                  <a:schemeClr val="lt1"/>
                </a:highlight>
              </a:rPr>
            </a:br>
            <a:endParaRPr sz="1800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v" sz="1800">
                <a:highlight>
                  <a:schemeClr val="lt1"/>
                </a:highlight>
              </a:rPr>
              <a:t>(B) probabilistic model that generate new trajectory</a:t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11" name="Google Shape;111;p21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Trajectory encoding: GMM-GMR</a:t>
            </a:r>
            <a:endParaRPr/>
          </a:p>
        </p:txBody>
      </p:sp>
      <p:sp>
        <p:nvSpPr>
          <p:cNvPr id="112" name="Google Shape;112;p21"/>
          <p:cNvSpPr txBox="1"/>
          <p:nvPr>
            <p:ph idx="4294967295" type="body"/>
          </p:nvPr>
        </p:nvSpPr>
        <p:spPr>
          <a:xfrm>
            <a:off x="1976000" y="1222950"/>
            <a:ext cx="6919500" cy="3194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arenR"/>
            </a:pPr>
            <a:r>
              <a:rPr i="1" lang="sv" sz="1600">
                <a:highlight>
                  <a:schemeClr val="lt1"/>
                </a:highlight>
              </a:rPr>
              <a:t>Calinon et al. 2015 </a:t>
            </a:r>
            <a:r>
              <a:rPr lang="sv" sz="1600">
                <a:highlight>
                  <a:schemeClr val="lt1"/>
                </a:highlight>
              </a:rPr>
              <a:t>approached skill encoding as a clustering problem. Instead of modeling the regression function directly, they estimate a joint-distribution over the state variables, and perform regression through conditioning.</a:t>
            </a:r>
            <a:br>
              <a:rPr lang="sv" sz="1600">
                <a:highlight>
                  <a:schemeClr val="lt1"/>
                </a:highlight>
              </a:rPr>
            </a:br>
            <a:endParaRPr sz="1600"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sv" sz="1600">
                <a:highlight>
                  <a:schemeClr val="lt1"/>
                </a:highlight>
              </a:rPr>
              <a:t>During reproduction, the motion is retrieved through statistical inference using Gaussian Mixture Regression (GMR).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600">
                <a:highlight>
                  <a:schemeClr val="lt1"/>
                </a:highlight>
              </a:rPr>
              <a:t>The linear transformation properties of the Gaussian Mixture Model (GMM) allow the modeling of primitives in different coordinate systems. 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600">
                <a:highlight>
                  <a:schemeClr val="lt1"/>
                </a:highlight>
              </a:rPr>
              <a:t>By relating coordinate systems to the task context (e.g. objects or landmarks), a context-adaptive version of GMM-GMR, named Task-Parameterized GaussianMixtureModel (TP-GMM), is realized.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0" y="1597075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19" name="Google Shape;119;p22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Task Parametrization</a:t>
            </a:r>
            <a:endParaRPr/>
          </a:p>
        </p:txBody>
      </p:sp>
      <p:sp>
        <p:nvSpPr>
          <p:cNvPr id="120" name="Google Shape;120;p22"/>
          <p:cNvSpPr txBox="1"/>
          <p:nvPr>
            <p:ph idx="4294967295" type="body"/>
          </p:nvPr>
        </p:nvSpPr>
        <p:spPr>
          <a:xfrm>
            <a:off x="1976000" y="1222950"/>
            <a:ext cx="6919500" cy="3194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600">
                <a:highlight>
                  <a:schemeClr val="lt1"/>
                </a:highlight>
              </a:rPr>
              <a:t>achieves strong context adaptation by representing task motion in local coordinate systems. It observes demonstrations from </a:t>
            </a:r>
            <a:r>
              <a:rPr b="1" lang="sv" sz="1600">
                <a:highlight>
                  <a:schemeClr val="lt1"/>
                </a:highlight>
              </a:rPr>
              <a:t>different perspectives.</a:t>
            </a:r>
            <a:endParaRPr b="1"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600">
                <a:highlight>
                  <a:schemeClr val="lt1"/>
                </a:highlight>
              </a:rPr>
              <a:t>Requires three elements: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arenR"/>
            </a:pPr>
            <a:r>
              <a:rPr lang="sv" sz="1600">
                <a:highlight>
                  <a:schemeClr val="lt1"/>
                </a:highlight>
              </a:rPr>
              <a:t>a context parameterization which defines the relation between local (context-independent) coordinate systems, and a global coordinate system;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sv" sz="1600">
                <a:highlight>
                  <a:schemeClr val="lt1"/>
                </a:highlight>
              </a:rPr>
              <a:t>a model parameterization to compactly represent the local movement representations;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sv" sz="1600">
                <a:highlight>
                  <a:schemeClr val="lt1"/>
                </a:highlight>
              </a:rPr>
              <a:t>merging method that allows to fuse the contextualized movement representation </a:t>
            </a:r>
            <a:r>
              <a:rPr i="1" lang="sv" sz="1600">
                <a:highlight>
                  <a:schemeClr val="lt1"/>
                </a:highlight>
              </a:rPr>
              <a:t>(product of gaussians must be defined)</a:t>
            </a:r>
            <a:endParaRPr i="1"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27" name="Google Shape;127;p23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Task Parametrization GMM</a:t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055" y="1150750"/>
            <a:ext cx="4602910" cy="8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/>
        </p:nvSpPr>
        <p:spPr>
          <a:xfrm>
            <a:off x="2813425" y="2273825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sum of K distribution with weights s.t. </a:t>
            </a:r>
            <a:endParaRPr/>
          </a:p>
        </p:txBody>
      </p:sp>
      <p:pic>
        <p:nvPicPr>
          <p:cNvPr id="130" name="Google Shape;1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863" y="2277613"/>
            <a:ext cx="9239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/>
        </p:nvSpPr>
        <p:spPr>
          <a:xfrm>
            <a:off x="2206125" y="3024125"/>
            <a:ext cx="713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Each distribution is a product of P Gaussians,                       </a:t>
            </a:r>
            <a:br>
              <a:rPr lang="sv"/>
            </a:br>
            <a:r>
              <a:rPr lang="sv"/>
              <a:t>each representing the task in a local </a:t>
            </a:r>
            <a:r>
              <a:rPr lang="sv"/>
              <a:t>coordinate</a:t>
            </a:r>
            <a:r>
              <a:rPr lang="sv"/>
              <a:t>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defined by: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/>
              <a:t>context parameters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model parameters 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000" y="3024125"/>
            <a:ext cx="1046707" cy="3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1575" y="4225400"/>
            <a:ext cx="13620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3525" y="3930125"/>
            <a:ext cx="9620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41" name="Google Shape;141;p24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Conceptual Description (1)</a:t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898" y="1449187"/>
            <a:ext cx="2511300" cy="25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1963450" y="1725013"/>
            <a:ext cx="3619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/>
              <a:t>Data is </a:t>
            </a:r>
            <a:r>
              <a:rPr lang="sv" sz="1800"/>
              <a:t>encoded using Gaussian Mixture Model (GMM), which approximates the joint Probability density function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800"/>
              <a:t>P(X, t)</a:t>
            </a:r>
            <a:endParaRPr b="1" sz="180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50" name="Google Shape;150;p25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Conceptual Description (2)</a:t>
            </a:r>
            <a:endParaRPr/>
          </a:p>
        </p:txBody>
      </p:sp>
      <p:sp>
        <p:nvSpPr>
          <p:cNvPr id="151" name="Google Shape;151;p25"/>
          <p:cNvSpPr txBox="1"/>
          <p:nvPr/>
        </p:nvSpPr>
        <p:spPr>
          <a:xfrm>
            <a:off x="2764925" y="1444288"/>
            <a:ext cx="509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/>
              <a:t>Compute, with GMR, a tube of Gaussians for each reference frame “conditioning”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800"/>
              <a:t>P(X | t)</a:t>
            </a:r>
            <a:endParaRPr b="1" sz="1800"/>
          </a:p>
        </p:txBody>
      </p:sp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350" y="2571750"/>
            <a:ext cx="3745150" cy="183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TU Delft">
      <a:dk1>
        <a:srgbClr val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